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06" r:id="rId3"/>
    <p:sldId id="260" r:id="rId4"/>
    <p:sldId id="262" r:id="rId5"/>
    <p:sldId id="263" r:id="rId6"/>
    <p:sldId id="268" r:id="rId7"/>
    <p:sldId id="278" r:id="rId8"/>
    <p:sldId id="339" r:id="rId9"/>
    <p:sldId id="341" r:id="rId10"/>
    <p:sldId id="340" r:id="rId11"/>
    <p:sldId id="3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2" userDrawn="1">
          <p15:clr>
            <a:srgbClr val="A4A3A4"/>
          </p15:clr>
        </p15:guide>
        <p15:guide id="3" pos="924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pos="600" userDrawn="1">
          <p15:clr>
            <a:srgbClr val="A4A3A4"/>
          </p15:clr>
        </p15:guide>
        <p15:guide id="6" pos="7080" userDrawn="1">
          <p15:clr>
            <a:srgbClr val="A4A3A4"/>
          </p15:clr>
        </p15:guide>
        <p15:guide id="7" orient="horz" pos="1012" userDrawn="1">
          <p15:clr>
            <a:srgbClr val="A4A3A4"/>
          </p15:clr>
        </p15:guide>
        <p15:guide id="8" orient="horz" pos="1416" userDrawn="1">
          <p15:clr>
            <a:srgbClr val="A4A3A4"/>
          </p15:clr>
        </p15:guide>
        <p15:guide id="9" pos="6764" userDrawn="1">
          <p15:clr>
            <a:srgbClr val="A4A3A4"/>
          </p15:clr>
        </p15:guide>
        <p15:guide id="10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81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94" y="306"/>
      </p:cViewPr>
      <p:guideLst>
        <p:guide orient="horz" pos="2160"/>
        <p:guide pos="3832"/>
        <p:guide pos="924"/>
        <p:guide pos="7296"/>
        <p:guide pos="600"/>
        <p:guide pos="7080"/>
        <p:guide orient="horz" pos="1012"/>
        <p:guide orient="horz" pos="1416"/>
        <p:guide pos="6764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z="1200" smtClean="0">
                <a:sym typeface="+mn-ea"/>
              </a:rPr>
              <a:t>Click to edit Master text style</a:t>
            </a:r>
            <a:endParaRPr lang="zh-CN" altLang="en-US" sz="1200" smtClean="0"/>
          </a:p>
          <a:p>
            <a:pPr lvl="1"/>
            <a:r>
              <a:rPr lang="zh-CN" altLang="en-US" sz="1200" smtClean="0">
                <a:sym typeface="+mn-ea"/>
              </a:rPr>
              <a:t>Second level</a:t>
            </a:r>
            <a:endParaRPr lang="zh-CN" altLang="en-US" sz="1200" smtClean="0"/>
          </a:p>
          <a:p>
            <a:pPr lvl="2"/>
            <a:r>
              <a:rPr lang="zh-CN" altLang="en-US" sz="1200" smtClean="0">
                <a:sym typeface="+mn-ea"/>
              </a:rPr>
              <a:t>Third level</a:t>
            </a:r>
            <a:endParaRPr lang="zh-CN" altLang="en-US" sz="1200" smtClean="0"/>
          </a:p>
          <a:p>
            <a:pPr lvl="3"/>
            <a:r>
              <a:rPr lang="zh-CN" altLang="en-US" sz="1200" smtClean="0">
                <a:sym typeface="+mn-ea"/>
              </a:rPr>
              <a:t>Fourth level</a:t>
            </a:r>
            <a:endParaRPr lang="zh-CN" altLang="en-US" sz="1200" smtClean="0"/>
          </a:p>
          <a:p>
            <a:pPr lvl="4"/>
            <a:r>
              <a:rPr lang="zh-CN" altLang="en-US" sz="1200" smtClean="0">
                <a:sym typeface="+mn-ea"/>
              </a:rPr>
              <a:t>Fifth level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160963" y="1597025"/>
            <a:ext cx="5495925" cy="36687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1231900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11"/>
          </p:nvPr>
        </p:nvSpPr>
        <p:spPr>
          <a:xfrm>
            <a:off x="3663823" y="2247242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6095492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8527034" y="2245926"/>
            <a:ext cx="2432050" cy="25130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8"/>
          <p:cNvSpPr>
            <a:spLocks noGrp="1"/>
          </p:cNvSpPr>
          <p:nvPr>
            <p:ph type="pic" sz="quarter" idx="10"/>
          </p:nvPr>
        </p:nvSpPr>
        <p:spPr>
          <a:xfrm>
            <a:off x="4132287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6205464" y="2247899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4132287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205464" y="4315968"/>
            <a:ext cx="1856232" cy="185623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587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2447830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879785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311739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9743693" y="2854112"/>
            <a:ext cx="2432050" cy="2185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04595" y="2618843"/>
            <a:ext cx="97834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altLang="zh-CN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BUSINESS INSIGHTS 360-Atliq Hardware</a:t>
            </a:r>
            <a:endParaRPr lang="en-IN" altLang="zh-CN" sz="4000" dirty="0" smtClean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37480" y="6115050"/>
            <a:ext cx="66325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altLang="zh-CN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Nandhini S</a:t>
            </a:r>
            <a:endParaRPr lang="en-IN" altLang="zh-CN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r>
              <a:rPr lang="en-IN" altLang="zh-CN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nandhini.s0622@gmail.com</a:t>
            </a:r>
            <a:endParaRPr lang="en-IN" altLang="zh-CN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71775" y="3375660"/>
            <a:ext cx="6122035" cy="7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Picture 4" descr="atliq-a-logo-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280" y="126365"/>
            <a:ext cx="1442720" cy="1196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-3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73635" y="2628149"/>
            <a:ext cx="22447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THANKS</a:t>
            </a:r>
            <a:endParaRPr lang="en-US" sz="4000" dirty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7390" y="3502800"/>
            <a:ext cx="81724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Reporter:</a:t>
            </a:r>
            <a:endParaRPr lang="zh-CN" altLang="en-US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21326" y="3906298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6" r="23676"/>
          <a:stretch>
            <a:fillRect/>
          </a:stretch>
        </p:blipFill>
        <p:spPr>
          <a:xfrm>
            <a:off x="0" y="0"/>
            <a:ext cx="5776913" cy="6858000"/>
          </a:xfrm>
        </p:spPr>
      </p:pic>
      <p:grpSp>
        <p:nvGrpSpPr>
          <p:cNvPr id="10" name="Group 9"/>
          <p:cNvGrpSpPr/>
          <p:nvPr/>
        </p:nvGrpSpPr>
        <p:grpSpPr>
          <a:xfrm>
            <a:off x="6183736" y="616683"/>
            <a:ext cx="2752725" cy="991172"/>
            <a:chOff x="952500" y="669848"/>
            <a:chExt cx="2752725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275272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About Atliq </a:t>
              </a:r>
              <a:endParaRPr lang="en-IN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183630" y="3007360"/>
            <a:ext cx="57981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Atliq Hardware specializes in consumer electronics such as keyboards,peripherals, desktop, storage,etc</a:t>
            </a:r>
            <a:endParaRPr lang="en-IN" altLang="en-US" sz="24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Picture 4" descr="atliq-a-logo-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280" y="126365"/>
            <a:ext cx="1442720" cy="1196975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2500" y="616683"/>
            <a:ext cx="6101715" cy="991172"/>
            <a:chOff x="952500" y="669848"/>
            <a:chExt cx="6101715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61017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altLang="en-US" sz="40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40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OUR</a:t>
              </a:r>
              <a:r>
                <a:rPr lang="en-US" sz="400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</a:t>
              </a:r>
              <a:r>
                <a:rPr lang="en-US" sz="4000" smtClean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SERVICE</a:t>
              </a:r>
              <a:r>
                <a:rPr lang="en-IN" altLang="en-US" sz="4000" smtClean="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 Platforms</a:t>
              </a:r>
              <a:endParaRPr lang="en-IN" altLang="en-US" sz="400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52500" y="1239234"/>
              <a:ext cx="267970" cy="2755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. </a:t>
              </a:r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594884" y="2247900"/>
            <a:ext cx="9143999" cy="1963840"/>
            <a:chOff x="1524000" y="2389959"/>
            <a:chExt cx="9143999" cy="1963840"/>
          </a:xfrm>
        </p:grpSpPr>
        <p:sp>
          <p:nvSpPr>
            <p:cNvPr id="4" name="Oval 3"/>
            <p:cNvSpPr/>
            <p:nvPr/>
          </p:nvSpPr>
          <p:spPr>
            <a:xfrm>
              <a:off x="1524000" y="2396756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1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482077" y="2389959"/>
              <a:ext cx="3613922" cy="8299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altLang="en-US" sz="3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Brick and motors</a:t>
              </a:r>
              <a:endParaRPr lang="en-IN" altLang="en-US" sz="3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6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physical,offline store</a:t>
              </a:r>
              <a:endParaRPr lang="en-IN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096000" y="2403553"/>
              <a:ext cx="878958" cy="8789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2</a:t>
              </a:r>
              <a:endPara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054077" y="2396756"/>
              <a:ext cx="3613922" cy="891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altLang="en-US" sz="36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E-Commerce</a:t>
              </a:r>
              <a:endPara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6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online store(amzon</a:t>
              </a:r>
              <a:r>
                <a:rPr lang="en-US" sz="16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,</a:t>
              </a:r>
              <a:r>
                <a:rPr lang="en-IN" altLang="en-US" sz="16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flipkart)</a:t>
              </a:r>
              <a:r>
                <a:rPr lang="en-US" sz="160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  <a:endParaRPr 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82077" y="4071412"/>
              <a:ext cx="3613922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54076" y="4078209"/>
              <a:ext cx="3613922" cy="2755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81806" y="616683"/>
            <a:ext cx="36283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three</a:t>
            </a:r>
            <a:r>
              <a:rPr lang="en-US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IN" altLang="en-US" sz="4000" smtClean="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Channels</a:t>
            </a:r>
            <a:endParaRPr lang="en-IN" altLang="en-US" sz="4000" smtClean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83288" y="1186069"/>
            <a:ext cx="22542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US" sz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4820" y="3681386"/>
            <a:ext cx="2859518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Direct </a:t>
            </a:r>
            <a:r>
              <a:rPr lang="en-IN" alt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IN" altLang="en-US" sz="14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r>
              <a:rPr lang="en-IN" altLang="en-US" sz="24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atliq physcial store,</a:t>
            </a:r>
            <a:endParaRPr lang="en-IN" altLang="en-US" sz="24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IN" altLang="en-US" sz="24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direct online sales</a:t>
            </a:r>
            <a:endParaRPr lang="en-IN" altLang="en-US" sz="24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02580" y="1839595"/>
            <a:ext cx="1137285" cy="9417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18540" y="3681386"/>
            <a:ext cx="2859518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Retailer </a:t>
            </a:r>
            <a:endParaRPr lang="en-IN" altLang="en-US" sz="28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r>
              <a:rPr lang="en-IN" altLang="en-US" sz="28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croma, Reliance</a:t>
            </a:r>
            <a:endParaRPr lang="en-US" sz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882775" y="1839595"/>
            <a:ext cx="1130935" cy="8045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51100" y="3681386"/>
            <a:ext cx="2859518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3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Distributor </a:t>
            </a:r>
            <a:endParaRPr lang="en-IN" altLang="en-US" sz="3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ctr"/>
            <a:r>
              <a:rPr lang="en-IN" altLang="en-US" sz="28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(neptune)</a:t>
            </a:r>
            <a:r>
              <a:rPr lang="en-US" sz="28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US" sz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342755" y="1839595"/>
            <a:ext cx="1057910" cy="8051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</a:t>
            </a:r>
            <a:endParaRPr lang="en-US" sz="48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pic>
        <p:nvPicPr>
          <p:cNvPr id="12" name="图片占位符 11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pic>
        <p:nvPicPr>
          <p:cNvPr id="13" name="图片占位符 12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r="18750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3859857" y="616683"/>
            <a:ext cx="44723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altLang="en-US" sz="400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Customer/</a:t>
            </a:r>
            <a:r>
              <a:rPr lang="en-US" sz="400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IN" altLang="en-US" sz="4000" smtClean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Markets</a:t>
            </a:r>
            <a:endParaRPr lang="en-IN" altLang="en-US" sz="4000" smtClean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52130" y="2247900"/>
            <a:ext cx="3051810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240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ASIA PACIFIC</a:t>
            </a:r>
            <a:endParaRPr lang="en-IN" altLang="en-US" sz="1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r>
              <a:rPr lang="en-IN" alt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austalia, bangladesh,china,india,indonesia,japan, newzealand, pakistan, philiphines, south korea</a:t>
            </a:r>
            <a:endParaRPr lang="en-IN" altLang="en-US" sz="14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endParaRPr lang="en-IN" altLang="en-US" sz="14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152323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475345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802679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125701" y="3427155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47050" y="4316095"/>
            <a:ext cx="3056890" cy="1085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IN" altLang="en-US" sz="240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European Union</a:t>
            </a:r>
            <a:endParaRPr lang="en-IN" altLang="en-US" sz="2400" smtClean="0">
              <a:solidFill>
                <a:srgbClr val="FFFF00"/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r>
              <a:rPr lang="en-IN" alt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austria,france,germany, italy, netherlands. norway, poland, portugal, spain, sweden, uk</a:t>
            </a:r>
            <a:endParaRPr lang="en-IN" altLang="en-US" sz="14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46950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469972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797306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120328" y="5495189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48080" y="2247900"/>
            <a:ext cx="29044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en-US" sz="280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North America</a:t>
            </a:r>
            <a:endParaRPr lang="en-IN" altLang="en-US" sz="1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r"/>
            <a:r>
              <a:rPr lang="en-IN" alt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Canada, USA</a:t>
            </a:r>
            <a:endParaRPr lang="en-IN" altLang="en-US" sz="14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706371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029393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56727" y="3427157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679749" y="3427156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48080" y="4316095"/>
            <a:ext cx="28886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altLang="en-US" sz="2800" smtClean="0">
                <a:solidFill>
                  <a:srgbClr val="FFFF00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Latin America</a:t>
            </a:r>
            <a:endParaRPr lang="en-US" sz="16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  <a:p>
            <a:pPr algn="r"/>
            <a:r>
              <a:rPr lang="en-IN" alt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Brazil , chile, columbia, mexico</a:t>
            </a:r>
            <a:r>
              <a:rPr 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.</a:t>
            </a:r>
            <a:r>
              <a:rPr lang="en-IN" altLang="en-US" sz="14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IN" altLang="en-US" sz="14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90478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013500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340834" y="5495190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663856" y="5495189"/>
            <a:ext cx="3465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</a:t>
            </a:r>
            <a:endParaRPr lang="en-US" sz="120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205464" y="3658580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5532068" y="3658580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6205464" y="4313149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4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532068" y="4315933"/>
            <a:ext cx="456314" cy="45631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831340" y="1129030"/>
            <a:ext cx="8759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GB" sz="2400">
                <a:solidFill>
                  <a:srgbClr val="FFFF00"/>
                </a:solidFill>
              </a:rPr>
              <a:t>27 distict markets, 75 distict cutomers throught market</a:t>
            </a:r>
            <a:endParaRPr lang="en-IN" altLang="en-GB" sz="240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2500" y="616683"/>
            <a:ext cx="2187575" cy="991172"/>
            <a:chOff x="952500" y="669848"/>
            <a:chExt cx="2187575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21875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Products</a:t>
              </a:r>
              <a:endParaRPr lang="en-IN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90235" y="2247265"/>
            <a:ext cx="4977765" cy="2319020"/>
            <a:chOff x="5690380" y="2247900"/>
            <a:chExt cx="4977620" cy="2004440"/>
          </a:xfrm>
        </p:grpSpPr>
        <p:sp>
          <p:nvSpPr>
            <p:cNvPr id="8" name="TextBox 7"/>
            <p:cNvSpPr txBox="1"/>
            <p:nvPr/>
          </p:nvSpPr>
          <p:spPr>
            <a:xfrm>
              <a:off x="5690380" y="2247900"/>
              <a:ext cx="2396738" cy="770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16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NOTEBOOK</a:t>
              </a:r>
              <a:endParaRPr 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personal laptop,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gaming laptop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business laptop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71262" y="2247900"/>
              <a:ext cx="2396738" cy="823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20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Accessories</a:t>
              </a:r>
              <a:r>
                <a:rPr lang="en-IN" altLang="en-US" sz="16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 </a:t>
              </a:r>
              <a:endParaRPr lang="en-IN" altLang="en-U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Keyboard,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Mouse,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Batteries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90380" y="3269330"/>
              <a:ext cx="2397055" cy="983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20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Peripherals</a:t>
              </a:r>
              <a:endParaRPr lang="en-US" sz="2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processors,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graphic card,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motherboard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internal HDD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271262" y="3269277"/>
              <a:ext cx="2396738" cy="664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en-US" sz="20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Storage</a:t>
              </a:r>
              <a:endParaRPr lang="en-US" sz="16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External solid state drives,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  <a:p>
              <a:r>
                <a:rPr lang="en-IN" altLang="en-US" sz="1200" smtClean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Open Sans" panose="020B0606030504020204" pitchFamily="34" charset="0"/>
                  <a:sym typeface="Arial" panose="020B0604020202020204" pitchFamily="34" charset="0"/>
                </a:rPr>
                <a:t>USB flash drives</a:t>
              </a:r>
              <a:endParaRPr lang="en-IN" altLang="en-US" sz="12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r="20899"/>
          <a:stretch>
            <a:fillRect/>
          </a:stretch>
        </p:blipFill>
        <p:spPr>
          <a:xfrm>
            <a:off x="1524000" y="2247900"/>
            <a:ext cx="3654425" cy="3924300"/>
          </a:xfrm>
        </p:spPr>
      </p:pic>
      <p:pic>
        <p:nvPicPr>
          <p:cNvPr id="5" name="Picture 4" descr="atliq-a-logo-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9280" y="126365"/>
            <a:ext cx="1442720" cy="11969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90235" y="4925060"/>
            <a:ext cx="17602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sz="2400">
                <a:solidFill>
                  <a:schemeClr val="bg1"/>
                </a:solidFill>
              </a:rPr>
              <a:t>Desktop</a:t>
            </a:r>
            <a:endParaRPr lang="en-IN" altLang="en-GB" sz="2400">
              <a:solidFill>
                <a:schemeClr val="bg1"/>
              </a:solidFill>
            </a:endParaRPr>
          </a:p>
          <a:p>
            <a:r>
              <a:rPr lang="en-IN" altLang="en-GB">
                <a:solidFill>
                  <a:schemeClr val="bg1"/>
                </a:solidFill>
              </a:rPr>
              <a:t>Business laptop,</a:t>
            </a:r>
            <a:endParaRPr lang="en-IN" altLang="en-GB">
              <a:solidFill>
                <a:schemeClr val="bg1"/>
              </a:solidFill>
            </a:endParaRPr>
          </a:p>
          <a:p>
            <a:r>
              <a:rPr lang="en-IN" altLang="en-GB">
                <a:solidFill>
                  <a:schemeClr val="bg1"/>
                </a:solidFill>
              </a:rPr>
              <a:t>Personal laptop</a:t>
            </a:r>
            <a:endParaRPr lang="en-IN" altLang="en-GB">
              <a:solidFill>
                <a:schemeClr val="bg1"/>
              </a:solidFill>
            </a:endParaRPr>
          </a:p>
        </p:txBody>
      </p:sp>
      <p:sp>
        <p:nvSpPr>
          <p:cNvPr id="14" name="Text Box 13"/>
          <p:cNvSpPr txBox="1"/>
          <p:nvPr/>
        </p:nvSpPr>
        <p:spPr>
          <a:xfrm>
            <a:off x="8270875" y="5016500"/>
            <a:ext cx="18281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GB" sz="2400">
                <a:solidFill>
                  <a:schemeClr val="bg1"/>
                </a:solidFill>
              </a:rPr>
              <a:t>Networking</a:t>
            </a:r>
            <a:endParaRPr lang="en-IN" altLang="en-GB" sz="2400">
              <a:solidFill>
                <a:schemeClr val="bg1"/>
              </a:solidFill>
            </a:endParaRPr>
          </a:p>
          <a:p>
            <a:r>
              <a:rPr lang="en-IN" altLang="en-GB">
                <a:solidFill>
                  <a:schemeClr val="bg1"/>
                </a:solidFill>
              </a:rPr>
              <a:t>Wi-fi extender</a:t>
            </a:r>
            <a:endParaRPr lang="en-IN" altLang="en-GB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952500" y="616683"/>
            <a:ext cx="2725420" cy="991172"/>
            <a:chOff x="952500" y="669848"/>
            <a:chExt cx="2725420" cy="991172"/>
          </a:xfrm>
        </p:grpSpPr>
        <p:sp>
          <p:nvSpPr>
            <p:cNvPr id="2" name="TextBox 1"/>
            <p:cNvSpPr txBox="1"/>
            <p:nvPr/>
          </p:nvSpPr>
          <p:spPr>
            <a:xfrm>
              <a:off x="952500" y="669848"/>
              <a:ext cx="272542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altLang="en-US" sz="4000">
                  <a:solidFill>
                    <a:schemeClr val="accent5"/>
                  </a:solidFill>
                  <a:latin typeface="Arial" panose="020B0604020202020204" pitchFamily="34" charset="0"/>
                  <a:ea typeface="Microsoft YaHei" panose="020B0503020204020204" pitchFamily="34" charset="-122"/>
                  <a:sym typeface="Arial" panose="020B0604020202020204" pitchFamily="34" charset="0"/>
                </a:rPr>
                <a:t>Challenges</a:t>
              </a:r>
              <a:endParaRPr lang="en-IN" altLang="en-US" sz="4000">
                <a:solidFill>
                  <a:schemeClr val="accent5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045535" y="1642732"/>
              <a:ext cx="549349" cy="182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5" name="Picture 4" descr="atliq-a-logo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9280" y="0"/>
            <a:ext cx="1442720" cy="119697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3872865" y="1862455"/>
            <a:ext cx="63531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GB" sz="2800">
                <a:solidFill>
                  <a:schemeClr val="bg1"/>
                </a:solidFill>
              </a:rPr>
              <a:t>sharp decline in sales in the latin american market, leading to significant financial losses</a:t>
            </a:r>
            <a:endParaRPr lang="en-IN" altLang="en-GB" sz="2800">
              <a:solidFill>
                <a:schemeClr val="bg1"/>
              </a:solidFill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3872865" y="3736340"/>
            <a:ext cx="5439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altLang="en-GB" sz="2400">
                <a:solidFill>
                  <a:schemeClr val="bg1"/>
                </a:solidFill>
              </a:rPr>
              <a:t>DELL, their primary competitor, has been rapidly gaining market share, intensifying competition</a:t>
            </a:r>
            <a:endParaRPr lang="en-IN" altLang="en-GB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5699" y="616683"/>
            <a:ext cx="23006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Objective</a:t>
            </a:r>
            <a:endParaRPr lang="en-IN" sz="4000" smtClean="0">
              <a:solidFill>
                <a:schemeClr val="accent5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83288" y="1186069"/>
            <a:ext cx="22542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endParaRPr lang="en-US" sz="12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21326" y="1589567"/>
            <a:ext cx="549349" cy="182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34820" y="3681386"/>
            <a:ext cx="2859518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to provide transparency in performance metrics and enable d</a:t>
            </a:r>
            <a:r>
              <a:rPr lang="en-IN" altLang="en-US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ata driven decision making</a:t>
            </a:r>
            <a:r>
              <a:rPr lang="en-IN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 to avoid repeating incident like the latin america loss</a:t>
            </a:r>
            <a:endParaRPr lang="en-IN" altLang="en-US" sz="160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02580" y="1839595"/>
            <a:ext cx="1137285" cy="9417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2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7715" y="3681095"/>
            <a:ext cx="3110230" cy="1137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160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to analyze Atliq hardware consumption patterns and identify areas of improvement in </a:t>
            </a:r>
            <a:r>
              <a:rPr lang="en-IN" altLang="en-US" sz="2000" b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sales and revenue</a:t>
            </a:r>
            <a:endParaRPr lang="en-IN" altLang="en-US" sz="2000" b="1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882775" y="1839595"/>
            <a:ext cx="1130935" cy="8045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1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51100" y="3681386"/>
            <a:ext cx="2859518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altLang="en-US" sz="2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provide actionable </a:t>
            </a:r>
            <a:r>
              <a:rPr lang="en-IN" altLang="en-US" sz="2400" b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insights</a:t>
            </a:r>
            <a:r>
              <a:rPr lang="en-IN" altLang="en-US" sz="2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to boost competitiveness in the market</a:t>
            </a:r>
            <a:r>
              <a:rPr lang="en-US" sz="28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 </a:t>
            </a:r>
            <a:r>
              <a:rPr lang="en-IN" altLang="en-US" sz="200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to acheive 10% increase in profits</a:t>
            </a:r>
            <a:endParaRPr lang="en-IN" altLang="en-US" sz="200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342755" y="1839595"/>
            <a:ext cx="1057910" cy="8051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3</a:t>
            </a:r>
            <a:endParaRPr lang="en-US" sz="48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8875" y="900430"/>
            <a:ext cx="9759950" cy="5022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1607</Words>
  <Application>WPS Presentation</Application>
  <PresentationFormat>宽屏</PresentationFormat>
  <Paragraphs>155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SimSun</vt:lpstr>
      <vt:lpstr>Wingdings</vt:lpstr>
      <vt:lpstr>Microsoft YaHei</vt:lpstr>
      <vt:lpstr>Open Sans</vt:lpstr>
      <vt:lpstr>Segoe Print</vt:lpstr>
      <vt:lpstr>Arial Unicode MS</vt:lpstr>
      <vt:lpstr>Calibri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Be®</dc:creator>
  <cp:lastModifiedBy>Nandhini S</cp:lastModifiedBy>
  <cp:revision>548</cp:revision>
  <dcterms:created xsi:type="dcterms:W3CDTF">2014-09-06T13:04:00Z</dcterms:created>
  <dcterms:modified xsi:type="dcterms:W3CDTF">2024-11-23T09:50:44Z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2057-12.2.0.18639</vt:lpwstr>
  </property>
  <property fmtid="{D5CDD505-2E9C-101B-9397-08002B2CF9AE}" pid="3" name="ICV">
    <vt:lpwstr>A40E45CF966F46228DE8942C9BBCFF45_12</vt:lpwstr>
  </property>
</Properties>
</file>